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68" r:id="rId15"/>
    <p:sldId id="275" r:id="rId16"/>
    <p:sldId id="276" r:id="rId17"/>
    <p:sldId id="278" r:id="rId18"/>
    <p:sldId id="279" r:id="rId19"/>
    <p:sldId id="281" r:id="rId20"/>
    <p:sldId id="282" r:id="rId21"/>
    <p:sldId id="284" r:id="rId22"/>
    <p:sldId id="283" r:id="rId23"/>
    <p:sldId id="285" r:id="rId24"/>
  </p:sldIdLst>
  <p:sldSz cx="9144000" cy="6858000" type="screen4x3"/>
  <p:notesSz cx="6858000" cy="9144000"/>
  <p:defaultTextStyle>
    <a:defPPr>
      <a:defRPr lang="hr-H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28" autoAdjust="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</p:grpSp>
      <p:sp>
        <p:nvSpPr>
          <p:cNvPr id="5329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5329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6D6BD-3B5F-4CC1-B81D-EC22F1C5487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7214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713D9-3F90-4082-9892-7C87EAC6F3DC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6824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432354-5FB3-43EB-B75E-3DD048C98838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7618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F2265F-72DB-48CB-8305-467FDEFFBEBB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63964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CDF984-7027-40C2-9BD9-207F3130405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7122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D7D02-619F-45F7-97EF-D18BAADD00B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3709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57FC5-529F-4788-A18E-A4550619F3B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20413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3DB8A-1562-4AB7-B599-06FE7D1A7EC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1538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6D224-05E0-4751-809C-1E86CE5E3FA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34660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BDA55-7393-40E2-A648-B0810EDED4CE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1643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2BAD00-94F4-4664-9915-973849E2655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0808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BD7BEF-A96C-42B0-894B-84AEBC71090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431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D169D-DF59-480A-A41C-AE173F41916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0270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52227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grpSp>
          <p:nvGrpSpPr>
            <p:cNvPr id="512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52229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30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31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sp>
          <p:nvSpPr>
            <p:cNvPr id="52232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grpSp>
          <p:nvGrpSpPr>
            <p:cNvPr id="513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52234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35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36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37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38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grpSp>
            <p:nvGrpSpPr>
              <p:cNvPr id="516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52240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r-HR"/>
                </a:p>
              </p:txBody>
            </p:sp>
            <p:sp>
              <p:nvSpPr>
                <p:cNvPr id="52241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r-HR"/>
                </a:p>
              </p:txBody>
            </p:sp>
            <p:sp>
              <p:nvSpPr>
                <p:cNvPr id="52242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hr-HR"/>
                </a:p>
              </p:txBody>
            </p:sp>
          </p:grpSp>
        </p:grpSp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52244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45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46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grpSp>
          <p:nvGrpSpPr>
            <p:cNvPr id="513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52248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49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50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grpSp>
          <p:nvGrpSpPr>
            <p:cNvPr id="513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52252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53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  <p:sp>
            <p:nvSpPr>
              <p:cNvPr id="52254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hr-HR"/>
              </a:p>
            </p:txBody>
          </p:sp>
        </p:grpSp>
        <p:sp>
          <p:nvSpPr>
            <p:cNvPr id="5225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5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5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5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5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  <p:sp>
          <p:nvSpPr>
            <p:cNvPr id="5226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r-HR"/>
            </a:p>
          </p:txBody>
        </p:sp>
      </p:grpSp>
      <p:sp>
        <p:nvSpPr>
          <p:cNvPr id="522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512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Kliknite da biste uredili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5227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227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227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D00EC62-AB33-4445-95EB-15342B8AFBF1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GOSPODARSTVO%20I%20ZA&#352;TITA%20OKOLI&#352;A.ppt" TargetMode="Externa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docZastitaokolisa3rAlda.doc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igrica-uz-zagrebac48dki-energetski-tjedan-4-9-4-2011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svjetski%20dan%20okoli&#220;a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staklo_nas_prijatelj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11413" y="549275"/>
            <a:ext cx="6192837" cy="3581400"/>
          </a:xfrm>
        </p:spPr>
        <p:txBody>
          <a:bodyPr/>
          <a:lstStyle/>
          <a:p>
            <a:pPr eaLnBrk="1" hangingPunct="1">
              <a:defRPr/>
            </a:pPr>
            <a:r>
              <a:rPr lang="hr-HR" sz="4800"/>
              <a:t>INTEGRIRANI NASTAVNI DAN</a:t>
            </a:r>
            <a:br>
              <a:rPr lang="hr-HR" sz="4800"/>
            </a:br>
            <a:br>
              <a:rPr lang="hr-HR" sz="4800"/>
            </a:br>
            <a:r>
              <a:rPr lang="hr-HR" sz="4800" i="1"/>
              <a:t>Zaštita i čuvanje okoliša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513" y="1989138"/>
            <a:ext cx="6588125" cy="2303462"/>
          </a:xfrm>
        </p:spPr>
        <p:txBody>
          <a:bodyPr/>
          <a:lstStyle/>
          <a:p>
            <a:pPr eaLnBrk="1" hangingPunct="1">
              <a:defRPr/>
            </a:pPr>
            <a:r>
              <a:rPr lang="hr-HR" b="1">
                <a:latin typeface="Comic Sans MS" pitchFamily="66" charset="0"/>
              </a:rPr>
              <a:t>Artikulacija integriranog nastavnog dana: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445611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Priroda i društvo           60 min.</a:t>
            </a:r>
            <a:endParaRPr lang="hr-HR" altLang="sr-Latn-RS" sz="2000">
              <a:latin typeface="Comic Sans MS" panose="030F0702030302020204" pitchFamily="66" charset="0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Motivacija: gledanje TV spota  “Lijepa naša Hrvatska”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Obrada: Gospodarstvo i kvaliteta okoliša – (prema udžbeniku)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Ponavljanje: Gledanje prezentacije – Gospodarstvo i zaštita okoliša – Kako živjeti s prirodom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Uvježbavanje:  rješavanje nastavnog listića 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Provjeravanje: rješavanje anketnog listića – O otpacima brinemo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 1. zadatak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Skupni rad:  rad u tri skupine, prezentacija skupina ( upute i zadaci za skupine su u prilogu)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hr-HR" altLang="sr-Latn-RS" sz="1800" i="1">
                <a:latin typeface="Comic Sans MS" panose="030F0702030302020204" pitchFamily="66" charset="0"/>
              </a:rPr>
              <a:t>Istraživački rad: Budi detektiv pa otkrij koje su sve vrste otpadaka nastale u školi tijekom jednog dana – 2. zadatak anketnog listića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hr-HR" altLang="sr-Latn-RS" sz="1800" i="1">
              <a:latin typeface="Comic Sans MS" panose="030F0702030302020204" pitchFamily="66" charset="0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r-HR" altLang="sr-Latn-RS" sz="1800" i="1">
                <a:latin typeface="Comic Sans MS" panose="030F0702030302020204" pitchFamily="66" charset="0"/>
              </a:rPr>
              <a:t>             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hr-HR" altLang="sr-Latn-RS" sz="1800" i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sz="2400" b="1" i="1">
                <a:latin typeface="Comic Sans MS" panose="030F0702030302020204" pitchFamily="66" charset="0"/>
              </a:rPr>
              <a:t>Hrvatski jezik       30 min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 i="1">
                <a:latin typeface="Comic Sans MS" panose="030F0702030302020204" pitchFamily="66" charset="0"/>
              </a:rPr>
              <a:t>Motivacija: Što bi se dogodilo kad bi smeće zatrpalo tvoju sobu, tvoju ulicu ili tvoje mjesto? – razgovor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 i="1">
                <a:latin typeface="Comic Sans MS" panose="030F0702030302020204" pitchFamily="66" charset="0"/>
              </a:rPr>
              <a:t>Najava i interpretacija pjesme, čitanka- 150. str.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 i="1">
                <a:latin typeface="Comic Sans MS" panose="030F0702030302020204" pitchFamily="66" charset="0"/>
              </a:rPr>
              <a:t>Emocionalna – intelektualna stanka i izražavanje doživljaja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 i="1">
                <a:latin typeface="Comic Sans MS" panose="030F0702030302020204" pitchFamily="66" charset="0"/>
              </a:rPr>
              <a:t>Interpretacija teksta: nove riječi, sadržajna analiza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 i="1">
                <a:latin typeface="Comic Sans MS" panose="030F0702030302020204" pitchFamily="66" charset="0"/>
              </a:rPr>
              <a:t>Uopćavanje – Sinteza: Nalikuješ li ti Mariji Dariji ili joj ne nalikuješ?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 i="1">
                <a:latin typeface="Comic Sans MS" panose="030F0702030302020204" pitchFamily="66" charset="0"/>
              </a:rPr>
              <a:t>Stvaralački zadatak: Rad na nastavnom listiću -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r-HR" altLang="sr-Latn-RS" sz="2000" i="1">
                <a:latin typeface="Comic Sans MS" panose="030F0702030302020204" pitchFamily="66" charset="0"/>
              </a:rPr>
              <a:t>   Napiši popis onoga što se od Marijina Darijina smeća može ponovno preraditi.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000" i="1">
                <a:latin typeface="Comic Sans MS" panose="030F0702030302020204" pitchFamily="66" charset="0"/>
              </a:rPr>
              <a:t>Dodatni zadatak: Napiši koje se smeće i otpad najčešće može naći u tvojoj sobi.</a:t>
            </a:r>
          </a:p>
          <a:p>
            <a:pPr eaLnBrk="1" hangingPunct="1">
              <a:lnSpc>
                <a:spcPct val="90000"/>
              </a:lnSpc>
            </a:pPr>
            <a:endParaRPr lang="hr-HR" altLang="sr-Latn-RS" sz="2000" i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Hrvatski jezik          45 min</a:t>
            </a:r>
          </a:p>
          <a:p>
            <a:pPr marL="609600" indent="-609600" eaLnBrk="1" hangingPunct="1">
              <a:buFontTx/>
              <a:buNone/>
            </a:pPr>
            <a:endParaRPr lang="hr-HR" altLang="sr-Latn-RS" sz="2000" b="1" i="1">
              <a:latin typeface="Comic Sans MS" panose="030F0702030302020204" pitchFamily="66" charset="0"/>
            </a:endParaRPr>
          </a:p>
          <a:p>
            <a:pPr marL="609600" indent="-609600" eaLnBrk="1" hangingPunct="1"/>
            <a:r>
              <a:rPr lang="hr-HR" altLang="sr-Latn-RS" sz="2000" i="1">
                <a:latin typeface="Comic Sans MS" panose="030F0702030302020204" pitchFamily="66" charset="0"/>
              </a:rPr>
              <a:t>Skupni rad na stripu </a:t>
            </a:r>
          </a:p>
          <a:p>
            <a:pPr marL="609600" indent="-609600" eaLnBrk="1" hangingPunct="1">
              <a:buFontTx/>
              <a:buNone/>
            </a:pPr>
            <a:r>
              <a:rPr lang="hr-HR" altLang="sr-Latn-RS" sz="2000" i="1">
                <a:latin typeface="Comic Sans MS" panose="030F0702030302020204" pitchFamily="66" charset="0"/>
              </a:rPr>
              <a:t> (četiri skupine po četiri uč. )</a:t>
            </a:r>
          </a:p>
          <a:p>
            <a:pPr marL="609600" indent="-609600" eaLnBrk="1" hangingPunct="1">
              <a:buFontTx/>
              <a:buNone/>
            </a:pPr>
            <a:r>
              <a:rPr lang="hr-HR" altLang="sr-Latn-RS" sz="2000" i="1">
                <a:latin typeface="Comic Sans MS" panose="030F0702030302020204" pitchFamily="66" charset="0"/>
              </a:rPr>
              <a:t>        - čitanje stripa “Staklo,   	naš prijatelj”</a:t>
            </a:r>
          </a:p>
          <a:p>
            <a:pPr marL="609600" indent="-609600" eaLnBrk="1" hangingPunct="1">
              <a:buFontTx/>
              <a:buNone/>
            </a:pPr>
            <a:r>
              <a:rPr lang="hr-HR" altLang="sr-Latn-RS" sz="2000" i="1">
                <a:latin typeface="Comic Sans MS" panose="030F0702030302020204" pitchFamily="66" charset="0"/>
              </a:rPr>
              <a:t>        - rješavanje listića</a:t>
            </a:r>
          </a:p>
          <a:p>
            <a:pPr marL="609600" indent="-609600" eaLnBrk="1" hangingPunct="1">
              <a:buFontTx/>
              <a:buNone/>
            </a:pPr>
            <a:r>
              <a:rPr lang="hr-HR" altLang="sr-Latn-RS" sz="2000" i="1">
                <a:latin typeface="Comic Sans MS" panose="030F0702030302020204" pitchFamily="66" charset="0"/>
              </a:rPr>
              <a:t>        - provjeravanje uradaka</a:t>
            </a:r>
          </a:p>
          <a:p>
            <a:pPr marL="609600" indent="-609600" eaLnBrk="1" hangingPunct="1">
              <a:buFontTx/>
              <a:buNone/>
            </a:pPr>
            <a:endParaRPr lang="hr-HR" altLang="sr-Latn-RS" sz="2000" i="1">
              <a:latin typeface="Comic Sans MS" panose="030F0702030302020204" pitchFamily="66" charset="0"/>
            </a:endParaRPr>
          </a:p>
          <a:p>
            <a:pPr marL="609600" indent="-609600" eaLnBrk="1" hangingPunct="1">
              <a:buFontTx/>
              <a:buNone/>
            </a:pPr>
            <a:r>
              <a:rPr lang="hr-HR" altLang="sr-Latn-RS" sz="2000" i="1">
                <a:latin typeface="Comic Sans MS" panose="030F0702030302020204" pitchFamily="66" charset="0"/>
              </a:rPr>
              <a:t>       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6099175" y="1600200"/>
          <a:ext cx="2247900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9334500" imgH="12382500" progId="AcroExch.Document.7">
                  <p:embed/>
                </p:oleObj>
              </mc:Choice>
              <mc:Fallback>
                <p:oleObj name="Acrobat Document" r:id="rId3" imgW="9334500" imgH="123825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175" y="1600200"/>
                        <a:ext cx="2247900" cy="29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800" b="1">
                <a:latin typeface="Comic Sans MS" panose="030F0702030302020204" pitchFamily="66" charset="0"/>
              </a:rPr>
              <a:t> </a:t>
            </a:r>
            <a:endParaRPr lang="hr-HR" altLang="sr-Latn-RS" sz="1400">
              <a:latin typeface="Comic Sans MS" panose="030F0702030302020204" pitchFamily="66" charset="0"/>
            </a:endParaRPr>
          </a:p>
        </p:txBody>
      </p:sp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1042988" y="2060575"/>
            <a:ext cx="67691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hr-HR" altLang="sr-Latn-RS" sz="2400" b="1" i="1">
                <a:latin typeface="Comic Sans MS" panose="030F0702030302020204" pitchFamily="66" charset="0"/>
              </a:rPr>
              <a:t>Sat razrednika           45 min</a:t>
            </a:r>
          </a:p>
          <a:p>
            <a:pPr eaLnBrk="1" hangingPunct="1"/>
            <a:endParaRPr lang="hr-HR" altLang="sr-Latn-RS" sz="2400" b="1" i="1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hr-HR" altLang="sr-Latn-RS" sz="2400" i="1">
                <a:latin typeface="Comic Sans MS" panose="030F0702030302020204" pitchFamily="66" charset="0"/>
              </a:rPr>
              <a:t> izrada Eko- plakata</a:t>
            </a:r>
          </a:p>
          <a:p>
            <a:pPr eaLnBrk="1" hangingPunct="1"/>
            <a:endParaRPr lang="hr-HR" altLang="sr-Latn-RS" sz="2400" i="1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hr-HR" altLang="sr-Latn-RS" sz="2400" i="1">
                <a:latin typeface="Comic Sans MS" panose="030F0702030302020204" pitchFamily="66" charset="0"/>
              </a:rPr>
              <a:t> Eko- igra                           </a:t>
            </a:r>
          </a:p>
          <a:p>
            <a:pPr eaLnBrk="1" hangingPunct="1"/>
            <a:endParaRPr lang="hr-HR" altLang="sr-Latn-RS" sz="2400" i="1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r>
              <a:rPr lang="hr-HR" altLang="sr-Latn-RS" sz="2400" i="1">
                <a:latin typeface="Comic Sans MS" panose="030F0702030302020204" pitchFamily="66" charset="0"/>
              </a:rPr>
              <a:t> evaluacija dana</a:t>
            </a:r>
          </a:p>
          <a:p>
            <a:pPr eaLnBrk="1" hangingPunct="1"/>
            <a:endParaRPr lang="hr-HR" altLang="sr-Latn-RS" sz="2400" i="1">
              <a:latin typeface="Comic Sans MS" panose="030F0702030302020204" pitchFamily="66" charset="0"/>
            </a:endParaRPr>
          </a:p>
          <a:p>
            <a:pPr eaLnBrk="1" hangingPunct="1"/>
            <a:r>
              <a:rPr lang="hr-HR" altLang="sr-Latn-RS" sz="2400" i="1">
                <a:latin typeface="Comic Sans MS" panose="030F0702030302020204" pitchFamily="66" charset="0"/>
              </a:rPr>
              <a:t>  </a:t>
            </a:r>
            <a:endParaRPr lang="hr-HR" altLang="sr-Latn-RS" sz="2400" b="1" i="1">
              <a:latin typeface="Comic Sans MS" panose="030F0702030302020204" pitchFamily="66" charset="0"/>
            </a:endParaRPr>
          </a:p>
          <a:p>
            <a:pPr eaLnBrk="1" hangingPunct="1"/>
            <a:endParaRPr lang="hr-HR" altLang="sr-Latn-RS" sz="2000" b="1" i="1">
              <a:latin typeface="Comic Sans MS" panose="030F0702030302020204" pitchFamily="66" charset="0"/>
            </a:endParaRPr>
          </a:p>
          <a:p>
            <a:pPr eaLnBrk="1" hangingPunct="1"/>
            <a:endParaRPr lang="hr-HR" altLang="sr-Latn-RS" sz="2000" b="1" i="1">
              <a:latin typeface="Comic Sans MS" panose="030F0702030302020204" pitchFamily="66" charset="0"/>
            </a:endParaRPr>
          </a:p>
          <a:p>
            <a:pPr eaLnBrk="1" hangingPunct="1"/>
            <a:endParaRPr lang="hr-HR" altLang="sr-Latn-RS" sz="2000" b="1" i="1">
              <a:latin typeface="Comic Sans MS" panose="030F0702030302020204" pitchFamily="66" charset="0"/>
            </a:endParaRPr>
          </a:p>
          <a:p>
            <a:pPr eaLnBrk="1" hangingPunct="1"/>
            <a:endParaRPr lang="hr-HR" altLang="sr-Latn-RS" sz="2000" b="1" i="1">
              <a:latin typeface="Comic Sans MS" panose="030F0702030302020204" pitchFamily="66" charset="0"/>
            </a:endParaRPr>
          </a:p>
          <a:p>
            <a:pPr eaLnBrk="1" hangingPunct="1"/>
            <a:endParaRPr lang="hr-HR" altLang="sr-Latn-RS" sz="2000" b="1" i="1">
              <a:latin typeface="Comic Sans MS" panose="030F0702030302020204" pitchFamily="66" charset="0"/>
            </a:endParaRPr>
          </a:p>
          <a:p>
            <a:pPr eaLnBrk="1" hangingPunct="1"/>
            <a:endParaRPr lang="hr-HR" altLang="sr-Latn-RS" sz="2000" b="1" i="1">
              <a:latin typeface="Comic Sans MS" panose="030F0702030302020204" pitchFamily="66" charset="0"/>
            </a:endParaRPr>
          </a:p>
          <a:p>
            <a:pPr eaLnBrk="1" hangingPunct="1"/>
            <a:endParaRPr lang="hr-HR" altLang="sr-Latn-RS" sz="2000" b="1" i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/>
              <a:t>PRILOZI</a:t>
            </a:r>
          </a:p>
          <a:p>
            <a:pPr eaLnBrk="1" hangingPunct="1">
              <a:defRPr/>
            </a:pPr>
            <a:endParaRPr lang="hr-H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6"/>
          <p:cNvGraphicFramePr>
            <a:graphicFrameLocks noChangeAspect="1"/>
          </p:cNvGraphicFramePr>
          <p:nvPr>
            <p:ph/>
          </p:nvPr>
        </p:nvGraphicFramePr>
        <p:xfrm>
          <a:off x="2590800" y="103188"/>
          <a:ext cx="4306888" cy="649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kument" r:id="rId3" imgW="6123117" imgH="9230621" progId="Word.Document.8">
                  <p:embed/>
                </p:oleObj>
              </mc:Choice>
              <mc:Fallback>
                <p:oleObj name="Dokument" r:id="rId3" imgW="6123117" imgH="9230621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03188"/>
                        <a:ext cx="4306888" cy="6494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>
            <p:ph/>
          </p:nvPr>
        </p:nvGraphicFramePr>
        <p:xfrm>
          <a:off x="2555875" y="103188"/>
          <a:ext cx="4610100" cy="675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kument" r:id="rId3" imgW="6123117" imgH="8972722" progId="Word.Document.8">
                  <p:embed/>
                </p:oleObj>
              </mc:Choice>
              <mc:Fallback>
                <p:oleObj name="Dokument" r:id="rId3" imgW="6123117" imgH="8972722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03188"/>
                        <a:ext cx="4610100" cy="6754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6191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hr-HR" altLang="sr-Latn-RS" sz="10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1000" b="1"/>
              <a:t>       LISTIĆ - PID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10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1000" b="1"/>
              <a:t>Spoji rečenice. </a:t>
            </a:r>
            <a:endParaRPr lang="hr-HR" altLang="sr-Latn-RS" sz="1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1000"/>
              <a:t>       SMEĆE je                                koristan, skupljamo ga i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1000"/>
              <a:t>                                                     razvrstavamo spremnike.</a:t>
            </a:r>
            <a:r>
              <a:rPr lang="hr-HR" altLang="sr-Latn-RS" sz="1000" b="1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10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1000"/>
              <a:t>        OTPAD je                                štetno, bacamo ga u koš.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1000" b="1"/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Objasni svojim riječima što znači RECIKLIRANJE.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Napiši  značenja  strelica   znaka  za  recikliranje.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1000" b="1"/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Svako  mjesto  ima  svoje  odlagalište  smeća  koje  se  naziva ________________ .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Kamo odlažemo otpad?</a:t>
            </a:r>
            <a:endParaRPr lang="hr-HR" altLang="sr-Latn-RS" sz="1000"/>
          </a:p>
          <a:p>
            <a:pPr lvl="1" eaLnBrk="1" hangingPunct="1">
              <a:lnSpc>
                <a:spcPct val="80000"/>
              </a:lnSpc>
            </a:pPr>
            <a:r>
              <a:rPr lang="hr-HR" altLang="sr-Latn-RS" sz="900"/>
              <a:t>u koš</a:t>
            </a: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900"/>
              <a:t>u razne spremnike (kontejnere)</a:t>
            </a: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900"/>
              <a:t>u prirodu</a:t>
            </a:r>
            <a:endParaRPr lang="hr-HR" altLang="sr-Latn-RS" sz="900" b="1"/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    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Čija je briga čuvanje i čišćenje okoliša?</a:t>
            </a:r>
            <a:endParaRPr lang="hr-HR" altLang="sr-Latn-RS" sz="1000"/>
          </a:p>
          <a:p>
            <a:pPr lvl="1" eaLnBrk="1" hangingPunct="1">
              <a:lnSpc>
                <a:spcPct val="80000"/>
              </a:lnSpc>
            </a:pPr>
            <a:r>
              <a:rPr lang="hr-HR" altLang="sr-Latn-RS" sz="900"/>
              <a:t>spremača, perača ulica, radnika na odvozu smeća</a:t>
            </a:r>
          </a:p>
          <a:p>
            <a:pPr lvl="1" eaLnBrk="1" hangingPunct="1">
              <a:lnSpc>
                <a:spcPct val="80000"/>
              </a:lnSpc>
            </a:pPr>
            <a:r>
              <a:rPr lang="hr-HR" altLang="sr-Latn-RS" sz="900"/>
              <a:t>svih ljudi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hr-HR" altLang="sr-Latn-RS" sz="900" b="1"/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Zrak   najviše  zagađuju  ___________________________________________,  a vode 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rijeke  jezera  i mora ___________________ i  ___________________   vode  iz  tvornica i  domaćinstava.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Onečišćeni  okoliš  opasan  je  za________  ,  ____________ i  _______________.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1000" b="1"/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Filteri  na  dimnjacima i  pročišćivači kanalizacijskih  cijevi  služe  _______________________________________________________________________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1000" b="1"/>
              <a:t>    	_______________________________________________________________________		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Napiši  poruku  nesavjesnim  ljudima  koji  bacaju  i  otpad  i  smeće  na  pogrešnim  mjestima .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1000" b="1"/>
              <a:t>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21507" name="Slika 0" descr="recycle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620713"/>
            <a:ext cx="1038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7">
            <a:hlinkClick r:id="rId3" action="ppaction://hlinkpres?slideindex=1&amp;slidetitle="/>
          </p:cNvPr>
          <p:cNvGraphicFramePr>
            <a:graphicFrameLocks noChangeAspect="1"/>
          </p:cNvGraphicFramePr>
          <p:nvPr>
            <p:ph/>
          </p:nvPr>
        </p:nvGraphicFramePr>
        <p:xfrm>
          <a:off x="2278063" y="1365250"/>
          <a:ext cx="4572000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Prezentacija" r:id="rId4" imgW="4514083" imgH="3383347" progId="PowerPoint.Show.8">
                  <p:embed/>
                </p:oleObj>
              </mc:Choice>
              <mc:Fallback>
                <p:oleObj name="Prezentacija" r:id="rId4" imgW="4514083" imgH="3383347" progId="PowerPoint.Show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8063" y="1365250"/>
                        <a:ext cx="4572000" cy="342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3188"/>
            <a:ext cx="8243888" cy="1022350"/>
          </a:xfrm>
        </p:spPr>
        <p:txBody>
          <a:bodyPr/>
          <a:lstStyle/>
          <a:p>
            <a:pPr eaLnBrk="1" hangingPunct="1">
              <a:defRPr/>
            </a:pPr>
            <a:br>
              <a:rPr lang="hr-HR" sz="4000"/>
            </a:br>
            <a:br>
              <a:rPr lang="hr-HR" sz="4000"/>
            </a:br>
            <a:endParaRPr lang="hr-HR"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b="1"/>
              <a:t>        </a:t>
            </a:r>
            <a:r>
              <a:rPr lang="hr-HR" altLang="sr-Latn-RS" b="1">
                <a:latin typeface="Comic Sans MS" panose="030F0702030302020204" pitchFamily="66" charset="0"/>
              </a:rPr>
              <a:t>3. a razred</a:t>
            </a:r>
          </a:p>
          <a:p>
            <a:pPr eaLnBrk="1" hangingPunct="1"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         </a:t>
            </a:r>
          </a:p>
          <a:p>
            <a:pPr eaLnBrk="1" hangingPunct="1"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               5. lipnja 2011.</a:t>
            </a:r>
          </a:p>
          <a:p>
            <a:pPr eaLnBrk="1" hangingPunct="1"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       Svjetski dan zaštite okoliša</a:t>
            </a:r>
          </a:p>
          <a:p>
            <a:pPr eaLnBrk="1" hangingPunct="1">
              <a:buFontTx/>
              <a:buNone/>
            </a:pPr>
            <a:endParaRPr lang="hr-HR" altLang="sr-Latn-RS" b="1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hr-HR" altLang="sr-Latn-RS" sz="3600" b="1">
                <a:latin typeface="Comic Sans MS" panose="030F0702030302020204" pitchFamily="66" charset="0"/>
              </a:rPr>
              <a:t>  učiteljica:                        Blanka Hanzl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2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u="sng">
                <a:hlinkClick r:id="rId2" action="ppaction://hlinkfile"/>
              </a:rPr>
              <a:t>Skupni rad</a:t>
            </a:r>
            <a:endParaRPr lang="hr-HR" u="sng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>
                <a:hlinkClick r:id="rId2" action="ppaction://hlinkfile"/>
              </a:rPr>
              <a:t>Eko-igra</a:t>
            </a:r>
            <a:endParaRPr lang="hr-H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6000">
                <a:hlinkClick r:id="rId2" action="ppaction://hlinkfile"/>
              </a:rPr>
              <a:t>Plakat</a:t>
            </a:r>
            <a:endParaRPr lang="hr-HR" sz="6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492375"/>
            <a:ext cx="8243888" cy="1314450"/>
          </a:xfrm>
        </p:spPr>
        <p:txBody>
          <a:bodyPr/>
          <a:lstStyle/>
          <a:p>
            <a:pPr eaLnBrk="1" hangingPunct="1"/>
            <a:r>
              <a:rPr lang="hr-HR" altLang="sr-Latn-RS" sz="7200" b="1" i="1">
                <a:solidFill>
                  <a:schemeClr val="tx1"/>
                </a:solidFill>
                <a:effectLst/>
                <a:hlinkClick r:id="rId2" action="ppaction://hlinkfile"/>
              </a:rPr>
              <a:t>STRIP</a:t>
            </a:r>
            <a:endParaRPr lang="hr-HR" altLang="sr-Latn-RS" sz="7200" b="1" i="1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229600" cy="4456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800" b="1">
                <a:latin typeface="Comic Sans MS" panose="030F0702030302020204" pitchFamily="66" charset="0"/>
              </a:rPr>
              <a:t>Nastavni sadržaji:</a:t>
            </a:r>
            <a:endParaRPr lang="hr-HR" altLang="sr-Latn-RS" sz="2800" i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i="1">
                <a:latin typeface="Comic Sans MS" panose="030F0702030302020204" pitchFamily="66" charset="0"/>
              </a:rPr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Priroda i društvo </a:t>
            </a:r>
            <a:r>
              <a:rPr lang="hr-HR" altLang="sr-Latn-RS" sz="2000" b="1">
                <a:latin typeface="Comic Sans MS" panose="030F0702030302020204" pitchFamily="66" charset="0"/>
              </a:rPr>
              <a:t>– </a:t>
            </a:r>
            <a:r>
              <a:rPr lang="hr-HR" altLang="sr-Latn-RS" sz="2000">
                <a:latin typeface="Comic Sans MS" panose="030F0702030302020204" pitchFamily="66" charset="0"/>
              </a:rPr>
              <a:t>Gospodarstvo i kvaliteta okoliša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   - obrada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Hrvatski jezik</a:t>
            </a:r>
            <a:r>
              <a:rPr lang="hr-HR" altLang="sr-Latn-RS" sz="2000" b="1">
                <a:latin typeface="Comic Sans MS" panose="030F0702030302020204" pitchFamily="66" charset="0"/>
              </a:rPr>
              <a:t> – </a:t>
            </a:r>
            <a:r>
              <a:rPr lang="hr-HR" altLang="sr-Latn-RS" sz="2000">
                <a:latin typeface="Comic Sans MS" panose="030F0702030302020204" pitchFamily="66" charset="0"/>
              </a:rPr>
              <a:t>Marija Darija neće iznositi iz kuće         			smeće – obrada pjesme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Hrvatski jezik</a:t>
            </a:r>
            <a:r>
              <a:rPr lang="hr-HR" altLang="sr-Latn-RS" sz="2000" b="1">
                <a:latin typeface="Comic Sans MS" panose="030F0702030302020204" pitchFamily="66" charset="0"/>
              </a:rPr>
              <a:t> –</a:t>
            </a:r>
            <a:r>
              <a:rPr lang="hr-HR" altLang="sr-Latn-RS" sz="2000">
                <a:latin typeface="Comic Sans MS" panose="030F0702030302020204" pitchFamily="66" charset="0"/>
              </a:rPr>
              <a:t>  Strip: Staklo – moj prijatelj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- obrada stripa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Sat razrednika</a:t>
            </a:r>
            <a:r>
              <a:rPr lang="hr-HR" altLang="sr-Latn-RS" sz="2000" b="1">
                <a:latin typeface="Comic Sans MS" panose="030F0702030302020204" pitchFamily="66" charset="0"/>
              </a:rPr>
              <a:t> – </a:t>
            </a:r>
            <a:r>
              <a:rPr lang="hr-HR" altLang="sr-Latn-RS" sz="2000">
                <a:latin typeface="Comic Sans MS" panose="030F0702030302020204" pitchFamily="66" charset="0"/>
              </a:rPr>
              <a:t>Izrada plakata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- Eko igra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27313" y="1125538"/>
            <a:ext cx="5400675" cy="44561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Trajanje sadržaja:</a:t>
            </a:r>
          </a:p>
          <a:p>
            <a:pPr eaLnBrk="1" hangingPunct="1">
              <a:buFontTx/>
              <a:buNone/>
            </a:pPr>
            <a:endParaRPr lang="hr-HR" altLang="sr-Latn-RS">
              <a:latin typeface="Comic Sans MS" panose="030F0702030302020204" pitchFamily="66" charset="0"/>
            </a:endParaRPr>
          </a:p>
          <a:p>
            <a:pPr eaLnBrk="1" hangingPunct="1"/>
            <a:r>
              <a:rPr lang="hr-HR" altLang="sr-Latn-RS">
                <a:latin typeface="Comic Sans MS" panose="030F0702030302020204" pitchFamily="66" charset="0"/>
              </a:rPr>
              <a:t>    PiD – 60 min.</a:t>
            </a:r>
          </a:p>
          <a:p>
            <a:pPr eaLnBrk="1" hangingPunct="1"/>
            <a:r>
              <a:rPr lang="hr-HR" altLang="sr-Latn-RS">
                <a:latin typeface="Comic Sans MS" panose="030F0702030302020204" pitchFamily="66" charset="0"/>
              </a:rPr>
              <a:t>    HJ – 30 min.</a:t>
            </a:r>
          </a:p>
          <a:p>
            <a:pPr eaLnBrk="1" hangingPunct="1"/>
            <a:r>
              <a:rPr lang="hr-HR" altLang="sr-Latn-RS">
                <a:latin typeface="Comic Sans MS" panose="030F0702030302020204" pitchFamily="66" charset="0"/>
              </a:rPr>
              <a:t>    HJ  – 45 min.</a:t>
            </a:r>
          </a:p>
          <a:p>
            <a:pPr eaLnBrk="1" hangingPunct="1"/>
            <a:r>
              <a:rPr lang="hr-HR" altLang="sr-Latn-RS">
                <a:latin typeface="Comic Sans MS" panose="030F0702030302020204" pitchFamily="66" charset="0"/>
              </a:rPr>
              <a:t>    SR  – 45 min.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404813"/>
            <a:ext cx="3379787" cy="5651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sz="3200" b="1">
                <a:latin typeface="Comic Sans MS" panose="030F0702030302020204" pitchFamily="66" charset="0"/>
              </a:rPr>
              <a:t>Nastavni oblici        </a:t>
            </a:r>
          </a:p>
          <a:p>
            <a:pPr eaLnBrk="1" hangingPunct="1">
              <a:buFontTx/>
              <a:buNone/>
            </a:pPr>
            <a:r>
              <a:rPr lang="hr-HR" altLang="sr-Latn-RS" sz="3200" b="1">
                <a:latin typeface="Comic Sans MS" panose="030F0702030302020204" pitchFamily="66" charset="0"/>
              </a:rPr>
              <a:t>rada:</a:t>
            </a:r>
            <a:r>
              <a:rPr lang="hr-HR" altLang="sr-Latn-RS" sz="32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hr-HR" altLang="sr-Latn-RS" sz="3200">
              <a:latin typeface="Comic Sans MS" panose="030F0702030302020204" pitchFamily="66" charset="0"/>
            </a:endParaRPr>
          </a:p>
          <a:p>
            <a:pPr eaLnBrk="1" hangingPunct="1"/>
            <a:r>
              <a:rPr lang="hr-HR" altLang="sr-Latn-RS" sz="2400">
                <a:latin typeface="Comic Sans MS" panose="030F0702030302020204" pitchFamily="66" charset="0"/>
              </a:rPr>
              <a:t>skupni rad </a:t>
            </a:r>
          </a:p>
          <a:p>
            <a:pPr eaLnBrk="1" hangingPunct="1"/>
            <a:r>
              <a:rPr lang="hr-HR" altLang="sr-Latn-RS" sz="2400">
                <a:latin typeface="Comic Sans MS" panose="030F0702030302020204" pitchFamily="66" charset="0"/>
              </a:rPr>
              <a:t>frontalni rad </a:t>
            </a:r>
          </a:p>
          <a:p>
            <a:pPr eaLnBrk="1" hangingPunct="1"/>
            <a:r>
              <a:rPr lang="hr-HR" altLang="sr-Latn-RS" sz="2400">
                <a:latin typeface="Comic Sans MS" panose="030F0702030302020204" pitchFamily="66" charset="0"/>
              </a:rPr>
              <a:t>individualni rad</a:t>
            </a:r>
            <a:endParaRPr lang="hr-HR" altLang="sr-Latn-RS" sz="2400"/>
          </a:p>
          <a:p>
            <a:pPr eaLnBrk="1" hangingPunct="1"/>
            <a:r>
              <a:rPr lang="hr-HR" altLang="sr-Latn-RS" sz="2400"/>
              <a:t>istraživački rad</a:t>
            </a:r>
          </a:p>
        </p:txBody>
      </p:sp>
      <p:sp>
        <p:nvSpPr>
          <p:cNvPr id="11267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404813"/>
            <a:ext cx="4186237" cy="5651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3200" b="1">
                <a:latin typeface="Comic Sans MS" panose="030F0702030302020204" pitchFamily="66" charset="0"/>
              </a:rPr>
              <a:t>Aktivnosti učenika :</a:t>
            </a:r>
            <a:r>
              <a:rPr lang="hr-HR" altLang="sr-Latn-RS" sz="24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400"/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čitanje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raspravljanje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usmeno izlaganje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pisanje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izrada plakata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demonstracija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gledanje prezentacije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gledanje TV spota:”Lijepa naša Hrvatska”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rad na tekstu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400">
                <a:latin typeface="Comic Sans MS" panose="030F0702030302020204" pitchFamily="66" charset="0"/>
              </a:rPr>
              <a:t>igra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40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404813"/>
            <a:ext cx="7570787" cy="56515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Nastavna sredstva, pomagala 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literatura: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Tomislav Jelić:Hrvatski zavičaji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/>
              <a:t>    udžbenik iz prirode i društva za treći razred osnovne škole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Dijana Zalar, Dijana Dvornik, Frano Petruša: Kuća igrajuća,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/>
              <a:t>   čitanka za treći razred osnovne škole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Strip: Staklo, naš prijatelj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Eko- igra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kocka i figurice- (kao za igru “Čovječe ne ljuti se”)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prezentacija “Gospodarstvo i zaštita okoliša”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 DVD “Volim Hrvatsku”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nastavni listići, anketa o zbrinjavanju otpada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papir i aplikacije za izradu plakata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flomasteri u boji, kolaž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/>
              <a:t>škare, ljepilo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68538" y="1600200"/>
            <a:ext cx="6418262" cy="4456113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Ključni pojmovi:</a:t>
            </a:r>
          </a:p>
          <a:p>
            <a:pPr eaLnBrk="1" hangingPunct="1">
              <a:buFontTx/>
              <a:buNone/>
            </a:pPr>
            <a:endParaRPr lang="hr-HR" altLang="sr-Latn-RS" b="1">
              <a:latin typeface="Comic Sans MS" panose="030F0702030302020204" pitchFamily="66" charset="0"/>
            </a:endParaRPr>
          </a:p>
          <a:p>
            <a:pPr eaLnBrk="1" hangingPunct="1"/>
            <a:r>
              <a:rPr lang="hr-HR" altLang="sr-Latn-RS" sz="2400">
                <a:latin typeface="Comic Sans MS" panose="030F0702030302020204" pitchFamily="66" charset="0"/>
              </a:rPr>
              <a:t>smeće, otpad -  razvrstavanje, prerada i ponovna upotreba otpada</a:t>
            </a:r>
          </a:p>
          <a:p>
            <a:pPr eaLnBrk="1" hangingPunct="1"/>
            <a:r>
              <a:rPr lang="hr-HR" altLang="sr-Latn-RS" sz="2400">
                <a:latin typeface="Comic Sans MS" panose="030F0702030302020204" pitchFamily="66" charset="0"/>
              </a:rPr>
              <a:t>zaštita i čuvanje okoliša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549275"/>
            <a:ext cx="6789738" cy="5435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800" b="1">
                <a:latin typeface="Comic Sans MS" panose="030F0702030302020204" pitchFamily="66" charset="0"/>
              </a:rPr>
              <a:t>Zadaci nastave: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r-HR" altLang="sr-Latn-RS" sz="2400" b="1" i="1">
                <a:latin typeface="Comic Sans MS" panose="030F0702030302020204" pitchFamily="66" charset="0"/>
              </a:rPr>
              <a:t>obrazovni </a:t>
            </a:r>
            <a:endParaRPr lang="hr-HR" altLang="sr-Latn-RS" sz="2400" i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upoznati temeljne postupke zaštite, očuvanja i unapređivanja okoliša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odrediti pojmove kućno smeće, otpad, recikliranje otpada, opasni otpad, sanitarno smetlište, ugroženi okoliš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r-HR" altLang="sr-Latn-RS" sz="2400" b="1" i="1">
                <a:latin typeface="Comic Sans MS" panose="030F0702030302020204" pitchFamily="66" charset="0"/>
              </a:rPr>
              <a:t>funkcionalni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razvijati sposobnosti promatranja, opisivanja, prosuđivanja, zaključivanja, primjene stečenog znanja u praksi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000" b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hr-HR" altLang="sr-Latn-RS" sz="2400" b="1" i="1">
                <a:latin typeface="Comic Sans MS" panose="030F0702030302020204" pitchFamily="66" charset="0"/>
              </a:rPr>
              <a:t>odgojni</a:t>
            </a:r>
            <a:endParaRPr lang="hr-HR" altLang="sr-Latn-RS" sz="2400" i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razvijanje ekološke svijesti o potrebi zaštite okoliša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88913"/>
            <a:ext cx="7138987" cy="63357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b="1">
                <a:latin typeface="Comic Sans MS" panose="030F0702030302020204" pitchFamily="66" charset="0"/>
              </a:rPr>
              <a:t>Redoslijed sadržaja:</a:t>
            </a:r>
            <a:endParaRPr lang="hr-HR" altLang="sr-Latn-R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Priroda i društvo</a:t>
            </a:r>
            <a:r>
              <a:rPr lang="hr-HR" altLang="sr-Latn-RS" sz="2000" b="1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Gospodarstvo i kvaliteta okoliša – obrada, 34.str. udžbenika</a:t>
            </a:r>
          </a:p>
          <a:p>
            <a:pPr eaLnBrk="1" hangingPunct="1">
              <a:lnSpc>
                <a:spcPct val="80000"/>
              </a:lnSpc>
            </a:pPr>
            <a:endParaRPr lang="hr-HR" altLang="sr-Latn-RS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Hrvatski jezik</a:t>
            </a:r>
            <a:r>
              <a:rPr lang="hr-HR" altLang="sr-Latn-RS" sz="200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Shel Silvestein, Marija Darija neće iznositi iz kuće smeće, čitanka - str. 150. - obrada pjesme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                                         - sadržajna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                                           analiza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                                         - ideja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                                           (odgojna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>
                <a:latin typeface="Comic Sans MS" panose="030F0702030302020204" pitchFamily="66" charset="0"/>
              </a:rPr>
              <a:t>                                                                     komponenta)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Hrvatski jezik</a:t>
            </a:r>
            <a:r>
              <a:rPr lang="hr-HR" altLang="sr-Latn-RS" sz="200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Strip: Staklo, naš prijatelj – obrada stripa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hr-HR" altLang="sr-Latn-RS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hr-HR" altLang="sr-Latn-RS" sz="2000" b="1" i="1">
                <a:latin typeface="Comic Sans MS" panose="030F0702030302020204" pitchFamily="66" charset="0"/>
              </a:rPr>
              <a:t>Sat razrednika</a:t>
            </a:r>
          </a:p>
          <a:p>
            <a:pPr eaLnBrk="1" hangingPunct="1">
              <a:lnSpc>
                <a:spcPct val="80000"/>
              </a:lnSpc>
            </a:pPr>
            <a:r>
              <a:rPr lang="hr-HR" altLang="sr-Latn-RS" sz="2000">
                <a:latin typeface="Comic Sans MS" panose="030F0702030302020204" pitchFamily="66" charset="0"/>
              </a:rPr>
              <a:t>izrada plakata i igranje Eko igre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blačići">
  <a:themeElements>
    <a:clrScheme name="Oblačići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Oblačić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blačići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ačići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ačići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ačići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ačići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ačići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lačići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ačići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lačići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400</TotalTime>
  <Words>742</Words>
  <Application>Microsoft Office PowerPoint</Application>
  <PresentationFormat>Prikaz na zaslonu (4:3)</PresentationFormat>
  <Paragraphs>173</Paragraphs>
  <Slides>23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3</vt:i4>
      </vt:variant>
      <vt:variant>
        <vt:lpstr>Naslovi slajdova</vt:lpstr>
      </vt:variant>
      <vt:variant>
        <vt:i4>23</vt:i4>
      </vt:variant>
    </vt:vector>
  </HeadingPairs>
  <TitlesOfParts>
    <vt:vector size="32" baseType="lpstr">
      <vt:lpstr>Verdana</vt:lpstr>
      <vt:lpstr>Arial</vt:lpstr>
      <vt:lpstr>Calibri</vt:lpstr>
      <vt:lpstr>Comic Sans MS</vt:lpstr>
      <vt:lpstr>Wingdings</vt:lpstr>
      <vt:lpstr>Oblačići</vt:lpstr>
      <vt:lpstr>Adobe Acrobat Document</vt:lpstr>
      <vt:lpstr>Microsoft Wordov dokument</vt:lpstr>
      <vt:lpstr>Microsoft PowerPointova prezentacija</vt:lpstr>
      <vt:lpstr>INTEGRIRANI NASTAVNI DAN  Zaštita i čuvanje okoliša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Artikulacija integriranog nastavnog dana: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</vt:lpstr>
      <vt:lpstr>Skupni rad</vt:lpstr>
      <vt:lpstr>Eko-igra</vt:lpstr>
      <vt:lpstr>Plakat</vt:lpstr>
      <vt:lpstr>STRIP</vt:lpstr>
    </vt:vector>
  </TitlesOfParts>
  <Company>MZOŠ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INTEGRIRANI NASTAVNI DAN  PRAVA DJETETA</dc:title>
  <dc:creator>Đurđica Krtanjek</dc:creator>
  <cp:lastModifiedBy>VIŠNJICA ŠESTAK</cp:lastModifiedBy>
  <cp:revision>25</cp:revision>
  <dcterms:created xsi:type="dcterms:W3CDTF">2007-02-17T20:37:17Z</dcterms:created>
  <dcterms:modified xsi:type="dcterms:W3CDTF">2017-02-04T18:15:11Z</dcterms:modified>
</cp:coreProperties>
</file>